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pple.com/zh-tw/guide/mac-help/mchlp1560/mac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8948f1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8948f1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158f80b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158f80b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158f80bb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158f80bb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PaddingExampleView: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預設的全邊距 Padding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.all (四周邊距)")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 // 默認四周邊距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.background(Color.blue.opacity(0.2))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僅頂部邊距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.top (僅頂部邊距)")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.padding(.top, 20) // 只增加頂部邊距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.background(Color.green.opacity(0.2))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僅底部邊距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.bottom (僅底部邊距)")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.padding(.bottom, 20) // 只增加底部邊距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.background(Color.red.opacity(0.2))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僅左側邊距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.leading (僅左側邊距)")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.padding(.leading, 20) // 只增加左側邊距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.background(Color.orange.opacity(0.2))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僅右側邊距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.trailing (僅右側邊距)")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.padding(.trailing, 20) // 只增加右側邊距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.background(Color.purple.opacity(0.2))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水平邊距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.horizontal (左右邊距)")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.padding(.horizontal, 20) // 左右邊距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.background(Color.pink.opacity(0.2))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垂直邊距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Text("Padding: .vertical (上下邊距)")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.padding(.vertical, 20) // 上下邊距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.background(Color.yellow.opacity(0.2))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 // 最外層的四周邊距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158f80bb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158f80bb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158f80bb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158f80bb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158f80bb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158f80bb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AlignmentExampleView: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TabView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VStackAlignmentView()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.tabItem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Label("VStack", systemImage: "square.stack.3d.up")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HStackAlignmentView()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.tabItem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Label("HStack", systemImage: "square.stack.3d.down.right")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ZStackAlignmentView()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.tabItem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Label("ZStack", systemImage: "square.stack.3d.up.fill")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.tabViewStyle(PageTabViewStyle())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VStackAlignmentView: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Text("VStack Alignment")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.font(.title2)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.padding(.top)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VStack(spacing: 10)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Text(".leading (左對齊)")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VStack(alignment: .leading, spacing: 5)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Text("左對齊 - 第一行")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.leading)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.background(Color.blue.opacity(0.3))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Text("左對齊 - 第二行")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.leading)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.background(Color.blue.opacity(0.5))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.background(Color.blue.opacity(0.1))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Text(".center (置中對齊)")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VStack(alignment: .center, spacing: 5)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Text("置中對齊 - 第一行")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.background(Color.green.opacity(0.3))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Text("置中對齊 - 第二行")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.background(Color.green.opacity(0.5))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.background(Color.green.opacity(0.1))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Text(".trailing (右對齊)")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VStack(alignment: .trailing, spacing: 5)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Text("右對齊 - 第一行")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.trailing)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.background(Color.orange.opacity(0.3))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Text("右對齊 - 第二行")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.infinity, alignment: .trailing)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.background(Color.orange.opacity(0.5))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.background(Color.orange.opacity(0.1))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HStackAlignmentView: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Text("HStack Alignment")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.font(.title2)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.padding(.top)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VStack(spacing: 10)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Text(".top (頂部對齊)")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HStack(alignment: .top)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Text("頂部對齊")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.background(Color.red.opacity(0.3))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Text("子元件")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.background(Color.red.opacity(0.5))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.background(Color.red.opacity(0.1))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Text(".center (置中對齊)")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HStack(alignment: .center)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Text("置中對齊")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.background(Color.purple.opacity(0.3))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Text("子元件")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.background(Color.purple.opacity(0.5))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.background(Color.purple.opacity(0.1))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Text(".bottom (底部對齊)")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HStack(alignment: .bottom)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Text("底部對齊")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.background(Color.yellow.opacity(0.3))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Text("子元件")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.background(Color.yellow.opacity(0.5))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.background(Color.yellow.opacity(0.1))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ZStackAlignmentView: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Text("ZStack Alignment")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.font(.title2)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.padding(.top)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VStack(spacing: 10)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Text(".topLeading (左上角)")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ZStack(alignment: .topLeading)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Color.gray.opacity(0.2)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Text("左上角")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.background(Color.gray.opacity(0.5))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Text(".topTrailing (右上角)")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ZStack(alignment: .topTrailing)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Color.gray.opacity(0.2)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Text("右上角")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.background(Color.gray.opacity(0.5))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Text(".bottomLeading (左下角)")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ZStack(alignment: .bottomLeading)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Color.gray.opacity(0.2)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Text("左下角")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.background(Color.gray.opacity(0.5))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Text(".bottomTrailing (右下角)")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ZStack(alignment: .bottomTrailing)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Color.gray.opacity(0.2)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Text("右下角")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.background(Color.gray.opacity(0.5))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Text(".center (置中)")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ZStack(alignment: .center)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Color.gray.opacity(0.2)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.frame(width: 100, height: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Text("置中")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.background(Color.gray.opacity(0.5))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AlignmentExampleView_Previews: PreviewProvider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static var previews: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AlignmentExampleView()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158f80bb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158f80bb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cabecec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cabecec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cabecec5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cabecec5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cabecec5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cabecec5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cabecec5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cabecec5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cabece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cabece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cabecec5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cabecec5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cabecec5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cabecec5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1722413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1722413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1722413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1722413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1722413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1722413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1722413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1722413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LoginView: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VStack(spacing: 20)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ZStack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Text("逢甲大學").zIndex(1.0)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.background(Color.red)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Image("fcu").resizable()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.frame(width: 200, height: 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Text("登錄")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.bold()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VStack(alignment: .leading)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HStack(alignment: .center,spacing: 10){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Text("電子郵件:")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.font(.headline).frame(maxWidth: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TextField("輸入電子郵件", text: .constant(""))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.textFieldStyle(RoundedBorderTextFieldStyle())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}.padding(.top, 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HStack(alignment: .center,spacing: 10){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Text("密    碼:").frame(maxWidth: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SecureField("輸入密碼", text: .constant(""))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.textFieldStyle(RoundedBorderTextFieldStyle())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}.padding(.bottom, 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Button(action: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print("登錄中...")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Text("登錄")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.frame(maxWidth: .infinity)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.padding(.horizontal)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LoginView()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158f80b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158f80b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17a6c59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17a6c59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17a6c59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17a6c59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17a6c59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17a6c59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5ec546f6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5ec546f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17a6c59b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17a6c59b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158f80bb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158f80bb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847737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847737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3b09fab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3b09fab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5b644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5b644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cdac33f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cdac33f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7e68304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7e68304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7e6830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7e6830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https://support.apple.com/zh-tw/guide/mac-help/mchlp1560/mac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StackExampleView: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 // 最外層 VStack，使用紅色邊框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Text("SwiftUI Stack 範例")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.border(Color.red, width: 2) // 邊框顏色：紅色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HStack 範例，使用黃色邊框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HStack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Button(action: {})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Text("按鈕 1")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.background(Color.blue)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.border(Color.yellow, width: 2) // 邊框顏色：黃色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Button(action: {})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Text("按鈕 2")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.background(Color.green)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.border(Color.yellow, width: 2) // 邊框顏色：黃色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Button(action: {})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Text("按鈕 3")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.background(Color.red)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.cornerRadius(8)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.border(Color.yellow, width: 2) // 邊框顏色：黃色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.border(Color.red, width: 2) // HStack 的邊框顏色：紅色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// ZStack 範例，使用綠色邊框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ZStack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Circle()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.fill(Color.yellow)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.frame(width: 150, height: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.border(Color.green, width: 2) // 邊框顏色：綠色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Text("ZStack 視圖")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.font(.headline)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.foregroundColor(.black)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.border(Color.green, width: 2) // 邊框顏色：綠色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.border(Color.red, width: 2) // ZStack 的邊框顏色：紅色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.border(Color.red, width: 2) // 最外層 VStack 的邊框顏色：紅色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StackExampleView_Previews: PreviewProvider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static var previews: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StackExampleView()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847737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847737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SwiftUI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VerticalStackView: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VStack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Text("上面是蘋果 🍎")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Text("中間是香蕉 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Text("下面是葡萄 🍇")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#Preview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VerticalStackView()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0847737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0847737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HorizontalStackView: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HStack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Text("左邊是蘋果 🍎")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Text("中間是香蕉 🍌")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Text("右邊是葡萄 🍇")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08477379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08477379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struct OverlayStackView: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var body: some View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ZStack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Image(systemName: "star.fill")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.resizable()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.frame(width: 200, height: 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.foregroundColor(.yellow)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Text("我在星星上！")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.font(.largeTitle)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.foregroundColor(.white)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.padding()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.background(Color.red) // 設置 ZStack 的背景顏色為紅色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.cornerRadius(20)      // 添加圓角效果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04fzFk367Dg" TargetMode="External"/><Relationship Id="rId4" Type="http://schemas.openxmlformats.org/officeDocument/2006/relationships/hyperlink" Target="https://developer.apple.com/documentation/swiftui/layout-fundamentals" TargetMode="External"/><Relationship Id="rId5" Type="http://schemas.openxmlformats.org/officeDocument/2006/relationships/hyperlink" Target="https://developer.apple.com/tutorials/swiftui/composing-complex-interfaces" TargetMode="External"/><Relationship Id="rId6" Type="http://schemas.openxmlformats.org/officeDocument/2006/relationships/hyperlink" Target="https://www.youtube.com/watch?v=HyQgpxX__-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</a:t>
            </a:r>
            <a:r>
              <a:rPr lang="zh-TW"/>
              <a:t>@ 創能學院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使用Padding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Padding 是在元件周圍添加內邊距的屬性，讓元件的內容不會緊貼元件的邊緣。這樣可以讓視覺效果更美觀，增強可讀性。Padding 在介面設計中非常重要，特別是在需要控制空間間隔時。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2403052"/>
            <a:ext cx="5184799" cy="24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364" y="2251900"/>
            <a:ext cx="3568513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常見的Padding選項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.all：為元件的四邊添加邊距（默認值）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.top：僅為元件的頂部添加邊距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.bottom：僅為元件的底部添加邊距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.leading：僅為元件的左側添加邊距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.trailing：僅為元件的右側添加邊距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.horizontal：為左右兩側添加邊距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.vertical：為上下兩側添加邊距</a:t>
            </a:r>
            <a:endParaRPr sz="20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97" y="18087"/>
            <a:ext cx="3839703" cy="51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 對齊方式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Alignment 是控制子元件如何在父元件（如 HStack、VStack 或 ZStack）中對齊的屬性。通過設置 Alignment，可以讓多個子元件依照特定方向排列，形成整潔、視覺和諧的布局。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2261150"/>
            <a:ext cx="4963249" cy="2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750" y="2872650"/>
            <a:ext cx="3831750" cy="159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 的常見選項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VStack Alignment（垂直堆疊）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.leading：將子元件對齊到父元件的左側。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.center（默認）：將子元件置中。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.trailing：將子元件對齊到父元件的右側。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HStack Alignment（水平堆疊）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.top：將子元件對齊到父元件的頂部。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.center（默認）：將子元件置中。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.bottom：將子元件對齊到父元件的底部。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.firstTextBaseline：將子元件的第一行文字基線對齊（適用於文本）。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.lastTextBaseline：將子元件的最後一行文字基線對齊（適用於多行文本）。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ZStack Alignment（重疊堆疊）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.topLeading：將子元件對齊到左上角。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.topTrailing：將子元件對齊到右上角。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.bottomLeading：將子元件對齊到左下角。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.bottomTrailing：將子元件對齊到右下角。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.center（默認）：將子元件置中。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235930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020" y="152400"/>
            <a:ext cx="233396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194" y="152400"/>
            <a:ext cx="23624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作業練習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</a:t>
            </a:r>
            <a:r>
              <a:rPr lang="zh-TW"/>
              <a:t>App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46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000"/>
              <a:t>用SwiftUI建立一個MyFcu</a:t>
            </a:r>
            <a:r>
              <a:rPr lang="zh-TW" sz="2000"/>
              <a:t>登入頁面，頁面需包含FCU logo及使用者Email、密碼輸入視窗及登入按鈕</a:t>
            </a:r>
            <a:r>
              <a:rPr lang="zh-TW" sz="2000"/>
              <a:t>。</a:t>
            </a:r>
            <a:endParaRPr sz="20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18" y="0"/>
            <a:ext cx="25001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25" y="76200"/>
            <a:ext cx="8029148" cy="4991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9"/>
          <p:cNvGrpSpPr/>
          <p:nvPr/>
        </p:nvGrpSpPr>
        <p:grpSpPr>
          <a:xfrm>
            <a:off x="1022175" y="2178050"/>
            <a:ext cx="5031575" cy="1384350"/>
            <a:chOff x="1268075" y="2170350"/>
            <a:chExt cx="5031575" cy="1384350"/>
          </a:xfrm>
        </p:grpSpPr>
        <p:sp>
          <p:nvSpPr>
            <p:cNvPr id="169" name="Google Shape;169;p29"/>
            <p:cNvSpPr/>
            <p:nvPr/>
          </p:nvSpPr>
          <p:spPr>
            <a:xfrm>
              <a:off x="1268075" y="3034800"/>
              <a:ext cx="3975300" cy="519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" name="Google Shape;170;p29"/>
            <p:cNvCxnSpPr/>
            <p:nvPr/>
          </p:nvCxnSpPr>
          <p:spPr>
            <a:xfrm flipH="1">
              <a:off x="5216350" y="2170350"/>
              <a:ext cx="1083300" cy="801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90" y="76200"/>
            <a:ext cx="698182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1241050" y="931975"/>
            <a:ext cx="1330800" cy="98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flipH="1">
            <a:off x="2637450" y="210800"/>
            <a:ext cx="1083300" cy="80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58" y="0"/>
            <a:ext cx="72206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SwiftUI的設計概念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放什麼（View）?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有什麼視圖元件(View)要放在畫面裡?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怎麼裝飾（Modifier）?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視圖元件大小、顏色.....等樣式要怎麼設定？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要放在那?怎麼放(Layout)?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視圖元件放在那裡？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決定 View 的佈局、排列和定位。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50" y="800100"/>
            <a:ext cx="761047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專案儲存位置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主視圖的框架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485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右鍵點選專案資料夾，選擇New File from Template…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在iOS頁籤中，選取SwiftUI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輸入檔名LoginView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移除Hello,World的Text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添加一個 VStack，用來垂直排列登錄畫面的各個組件，並設定 spacing: 20 來增加每個視圖之間的間距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613" y="0"/>
            <a:ext cx="386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400" y="1961797"/>
            <a:ext cx="3975598" cy="282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400" y="2851576"/>
            <a:ext cx="3975601" cy="22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400" y="1961809"/>
            <a:ext cx="3975601" cy="314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ZStack 顯示校徽和學校名稱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372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 VStack 裡面，首先創建一個 ZStack，將 "逢甲大學" 的文字與圖片重疊。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ZStack 中，使用 </a:t>
            </a:r>
            <a:r>
              <a:rPr lang="zh-TW">
                <a:solidFill>
                  <a:srgbClr val="FF0000"/>
                </a:solidFill>
              </a:rPr>
              <a:t>.zIndex(1.0) </a:t>
            </a:r>
            <a:r>
              <a:rPr lang="zh-TW"/>
              <a:t>來確保文字在圖片上方顯示，並給文字設置背景顏色。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</a:t>
            </a:r>
            <a:r>
              <a:rPr lang="zh-TW">
                <a:solidFill>
                  <a:srgbClr val="FF0000"/>
                </a:solidFill>
              </a:rPr>
              <a:t>Image("fcu").resizable() </a:t>
            </a:r>
            <a:r>
              <a:rPr lang="zh-TW"/>
              <a:t>來設定一張可縮放的圖片，並設置寬高為 200。</a:t>
            </a:r>
            <a:br>
              <a:rPr lang="zh-TW"/>
            </a:br>
            <a:r>
              <a:rPr lang="zh-TW"/>
              <a:t>(先加入一張fcu的圖到Assert)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00" y="1719900"/>
            <a:ext cx="5060350" cy="22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HStack建</a:t>
            </a:r>
            <a:r>
              <a:rPr lang="zh-TW"/>
              <a:t>立</a:t>
            </a:r>
            <a:r>
              <a:rPr lang="zh-TW"/>
              <a:t>電子郵件和密碼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436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在 VStack 裡面，添加一個大標題 "登錄" 並設置字體大小和粗體。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使用 VStack 來垂直排列 "電子郵件" 和 "密碼" 的標籤及其對應的輸入框。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HStack讓Text及TextField在同一列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在 "電子郵件" 和 "密碼" 標籤的下方，添加 </a:t>
            </a:r>
            <a:r>
              <a:rPr lang="zh-TW" sz="1700">
                <a:solidFill>
                  <a:srgbClr val="FF0000"/>
                </a:solidFill>
              </a:rPr>
              <a:t>TextField </a:t>
            </a:r>
            <a:r>
              <a:rPr lang="zh-TW" sz="1700"/>
              <a:t>和 </a:t>
            </a:r>
            <a:r>
              <a:rPr lang="zh-TW" sz="1700">
                <a:solidFill>
                  <a:srgbClr val="FF0000"/>
                </a:solidFill>
              </a:rPr>
              <a:t>SecureField</a:t>
            </a:r>
            <a:r>
              <a:rPr lang="zh-TW" sz="1700"/>
              <a:t>，分別用來讓使用者輸入電子郵件和密碼。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設置</a:t>
            </a:r>
            <a:r>
              <a:rPr lang="zh-TW" sz="1700">
                <a:solidFill>
                  <a:srgbClr val="FF0000"/>
                </a:solidFill>
              </a:rPr>
              <a:t>RoundedBorderTextFieldStyle()</a:t>
            </a:r>
            <a:r>
              <a:rPr lang="zh-TW" sz="1700"/>
              <a:t> 讓輸入框具有圓角邊框，並在電子郵件輸入框下方設置 padding 增加空間。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825" y="1237338"/>
            <a:ext cx="4369801" cy="324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添加登錄按鈕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436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添加一個 Button，並設置其操作動作為 print("登錄中...") 來模擬按下按鈕時的操作。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 Button 中設置按鈕的外觀，包括背景顏色、前景顏色、圓角效果等。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00" y="1170125"/>
            <a:ext cx="4157700" cy="313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100" y="97050"/>
            <a:ext cx="3048424" cy="4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完整的程式碼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空間填充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使用Spacer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Spacer是一個靈活的空間填充器，用來在視圖之間創建空隙。它可以自動擴展，將相鄰的視圖推開，讓佈局更加均勻和平衡。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0" y="2489250"/>
            <a:ext cx="4325201" cy="2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552" y="1720025"/>
            <a:ext cx="1615750" cy="331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多個Spacer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Spacer將每個物件均勻地分開，讓畫面看起來整齊有序。</a:t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53" y="1783400"/>
            <a:ext cx="4086574" cy="32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193" y="0"/>
            <a:ext cx="25045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VStack中的Spacer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不同方向的Stack，Spacer作用的方向也不同。</a:t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2000100"/>
            <a:ext cx="4721226" cy="269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247" y="0"/>
            <a:ext cx="25084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什麼是視圖（Views）和佈局（Layouts）？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773500" y="1371250"/>
            <a:ext cx="80586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視圖（View）</a:t>
            </a:r>
            <a:r>
              <a:rPr lang="zh-TW"/>
              <a:t>：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定義了 UI 元素，就是 App 中看到的每一個元素，例如按鈕、文字、圖片等。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佈局（Layout）</a:t>
            </a:r>
            <a:r>
              <a:rPr lang="zh-TW"/>
              <a:t>：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佈區(Layout)指我們如何排列與擺放這些視圖，讓它們有序地呈現在螢幕上。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自定義Spacer的大小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59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Spacer的大小可以透過.frame來控制，若沒設定大小，則會儘可能的填滿空間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50" y="2258700"/>
            <a:ext cx="4487049" cy="27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36" y="0"/>
            <a:ext cx="24917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練習題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51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/>
              <a:t>使用Spacer功能，列出左上、中上、右上、左中、正中、右中、左下、中下、右下的位置。</a:t>
            </a:r>
            <a:endParaRPr sz="2200"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675" y="-1"/>
            <a:ext cx="2381401" cy="49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357300" y="3440075"/>
            <a:ext cx="3972000" cy="1013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.padding()                    .background(Color.blue.opacity(0.3))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.cornerRadius(8)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學會使用VStack、H</a:t>
            </a:r>
            <a:r>
              <a:rPr lang="zh-TW" sz="2000"/>
              <a:t>Stack、ZStack來進來排版。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學會Spacer 讓元件排版分布可以更有彈性。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熟練使用 Alignment 和 Spacer，可以構建出整齊且美觀的佈局。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透過靈活運用 SwiftUI 的佈局元件和輔助工具，可以輕鬆地打造出美觀、易用且符合各種需求的使用者介面。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layout works in SwiftUI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https://www.youtube.com/watch?v=04fzFk367Dg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Layout fundamentals</a:t>
            </a:r>
            <a:br>
              <a:rPr lang="zh-TW"/>
            </a:b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https://developer.apple.com/documentation/swiftui/layout-fundamentals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App design and layout</a:t>
            </a:r>
            <a:br>
              <a:rPr lang="zh-TW"/>
            </a:br>
            <a:r>
              <a:rPr lang="zh-TW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https://developer.apple.com/tutorials/swiftui/composing-complex-interfaces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WWDC24: SwiftUI essentials | Apple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6"/>
              </a:rPr>
              <a:t>https://www.youtube.com/watch?v=HyQgpxX__-A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 </a:t>
            </a:r>
            <a:r>
              <a:rPr lang="zh-TW"/>
              <a:t>元件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如何建立一個新的View檔案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444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專案資料夾中點選右鍵，選擇”</a:t>
            </a:r>
            <a:r>
              <a:rPr lang="zh-TW">
                <a:solidFill>
                  <a:srgbClr val="FF0000"/>
                </a:solidFill>
              </a:rPr>
              <a:t>New File from Template…</a:t>
            </a:r>
            <a:r>
              <a:rPr lang="zh-TW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在iOS頁籤下，選擇User Interface中”</a:t>
            </a:r>
            <a:r>
              <a:rPr lang="zh-TW">
                <a:solidFill>
                  <a:srgbClr val="FF0000"/>
                </a:solidFill>
              </a:rPr>
              <a:t>SwiftUI View</a:t>
            </a:r>
            <a:r>
              <a:rPr lang="zh-TW"/>
              <a:t>”，並按下Next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輸入檔名”VerticalStackView”，選取存放目錄後，按下Create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即可生成有Preview功能的View的樣本檔案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25" y="1278075"/>
            <a:ext cx="4283476" cy="38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000" y="1966500"/>
            <a:ext cx="4449001" cy="31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223" y="2642659"/>
            <a:ext cx="4338002" cy="250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25" y="1890000"/>
            <a:ext cx="4338000" cy="32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Stack？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22525" y="1306775"/>
            <a:ext cx="5951400" cy="32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Stack 是一種用來佈局 UI 元素的容器，能夠將多個子視圖按照特定方式排列。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常見的 Stack 有三種：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VStack（垂直堆疊）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zh-TW">
                <a:solidFill>
                  <a:srgbClr val="F1C232"/>
                </a:solidFill>
              </a:rPr>
              <a:t>HStack（水平堆疊）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zh-TW">
                <a:solidFill>
                  <a:srgbClr val="6AA84F"/>
                </a:solidFill>
              </a:rPr>
              <a:t>ZStack（深度堆疊）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918" y="0"/>
            <a:ext cx="24999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中的三大堆疊：VStack、HStack、ZStack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VStack（垂直堆疊）:</a:t>
            </a:r>
            <a:br>
              <a:rPr lang="zh-TW"/>
            </a:br>
            <a:r>
              <a:rPr lang="zh-TW"/>
              <a:t>	VStack 可以將視圖垂直排列，從上到下。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83" y="2122225"/>
            <a:ext cx="387744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225" y="1156775"/>
            <a:ext cx="2008300" cy="401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中的三大堆疊：VStack、HStack、ZStack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HStack（水平堆疊）</a:t>
            </a:r>
            <a:r>
              <a:rPr lang="zh-TW"/>
              <a:t>:</a:t>
            </a:r>
            <a:br>
              <a:rPr lang="zh-TW"/>
            </a:br>
            <a:r>
              <a:rPr lang="zh-TW"/>
              <a:t>	</a:t>
            </a:r>
            <a:r>
              <a:rPr lang="zh-TW"/>
              <a:t>HStack 將視圖水平排列，從左到右。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150" y="1210225"/>
            <a:ext cx="1900475" cy="38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75" y="1920075"/>
            <a:ext cx="4375001" cy="31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中的三大堆疊：VStack、HStack、ZStack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ZStack（重疊堆疊）</a:t>
            </a:r>
            <a:r>
              <a:rPr lang="zh-TW"/>
              <a:t>:</a:t>
            </a:r>
            <a:br>
              <a:rPr lang="zh-TW"/>
            </a:br>
            <a:r>
              <a:rPr lang="zh-TW"/>
              <a:t>	</a:t>
            </a:r>
            <a:r>
              <a:rPr lang="zh-TW"/>
              <a:t>ZStack 允許將視圖彼此重疊，形成層次感。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00" y="1890975"/>
            <a:ext cx="4221057" cy="3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050" y="1152475"/>
            <a:ext cx="1939325" cy="39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